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75" r:id="rId2"/>
    <p:sldId id="276" r:id="rId3"/>
    <p:sldId id="346" r:id="rId4"/>
    <p:sldId id="284" r:id="rId5"/>
    <p:sldId id="326" r:id="rId6"/>
    <p:sldId id="344" r:id="rId7"/>
    <p:sldId id="312" r:id="rId8"/>
    <p:sldId id="327" r:id="rId9"/>
    <p:sldId id="329" r:id="rId10"/>
    <p:sldId id="345" r:id="rId11"/>
    <p:sldId id="330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3" r:id="rId21"/>
    <p:sldId id="340" r:id="rId22"/>
    <p:sldId id="342" r:id="rId23"/>
    <p:sldId id="301" r:id="rId24"/>
    <p:sldId id="29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5" autoAdjust="0"/>
    <p:restoredTop sz="90929"/>
  </p:normalViewPr>
  <p:slideViewPr>
    <p:cSldViewPr>
      <p:cViewPr>
        <p:scale>
          <a:sx n="60" d="100"/>
          <a:sy n="60" d="100"/>
        </p:scale>
        <p:origin x="-93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1978BF-8201-4A84-A37C-2BBEE7058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8F611FDC-0FA5-4D4A-9354-FFCEE3942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92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8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6DE8C9-AE38-4D03-9D8A-00BA88900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78D63-DD2B-43E7-9A83-73883F213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D02B-775E-40CD-9EAD-A8B8AC30B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C9D7-2ADC-4907-B867-FAE5A1FF9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3D5A-B2F9-4524-9EA4-FE68A01E1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12F3-7157-4081-9EBA-CA4E9D201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5633-2A5B-4BCA-B5DA-98B5A3EC5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B454-58F2-4105-8E03-BD32410A5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D68F-6AAC-40EC-B965-74BBAB93B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542E-B294-47FE-998F-CD923178C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9D32-7CAF-427C-88AD-73BCF3BB5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4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819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9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19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1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4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2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3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824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  <p:sp>
          <p:nvSpPr>
            <p:cNvPr id="824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825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5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5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5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2B8E702-68D3-4206-9D57-C806935A3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3010" name="Picture 2" descr="U.S. Masters Swimming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26251"/>
            <a:ext cx="3048000" cy="5833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B3E311-4B97-4A21-983E-99332C149DD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End-to-End Event Management (E2EEM)</a:t>
            </a:r>
          </a:p>
        </p:txBody>
      </p:sp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Task Force Update</a:t>
            </a:r>
          </a:p>
          <a:p>
            <a:pPr eaLnBrk="1" hangingPunct="1"/>
            <a:r>
              <a:rPr lang="en-US" sz="2400" dirty="0" smtClean="0"/>
              <a:t>BOD Meeting</a:t>
            </a:r>
          </a:p>
          <a:p>
            <a:pPr eaLnBrk="1" hangingPunct="1"/>
            <a:r>
              <a:rPr lang="en-US" sz="2400" dirty="0" smtClean="0"/>
              <a:t>January 2012</a:t>
            </a:r>
          </a:p>
        </p:txBody>
      </p:sp>
      <p:sp>
        <p:nvSpPr>
          <p:cNvPr id="307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038600" y="55626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Ed </a:t>
            </a:r>
            <a:r>
              <a:rPr lang="en-US" sz="1200" dirty="0" smtClean="0">
                <a:solidFill>
                  <a:srgbClr val="000000"/>
                </a:solidFill>
              </a:rPr>
              <a:t>Tsuzuki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9698" name="Picture 2" descr="U.S. Masters Swimmin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28600"/>
            <a:ext cx="39814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Contact Info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14500"/>
            <a:ext cx="5219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3352800" y="6248400"/>
            <a:ext cx="2438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914525"/>
            <a:ext cx="59817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 bwMode="auto">
          <a:xfrm>
            <a:off x="3200400" y="5410200"/>
            <a:ext cx="30480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Venue Info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657350"/>
            <a:ext cx="6724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2895600" y="3733800"/>
            <a:ext cx="2819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85950"/>
            <a:ext cx="5953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666875" y="4552950"/>
            <a:ext cx="1905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90625" y="1676400"/>
            <a:ext cx="6734175" cy="4943475"/>
            <a:chOff x="1204913" y="957263"/>
            <a:chExt cx="6734175" cy="49434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4913" y="957263"/>
              <a:ext cx="6734175" cy="494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2438400"/>
              <a:ext cx="1766888" cy="123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 bwMode="auto">
          <a:xfrm>
            <a:off x="2805112" y="4833937"/>
            <a:ext cx="27432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Entry Info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362700" cy="596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2057400" y="2081130"/>
            <a:ext cx="42672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200" y="6424530"/>
            <a:ext cx="2438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143000"/>
            <a:ext cx="60007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581400" y="5257800"/>
            <a:ext cx="2590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Review &amp; Submit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62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95350"/>
            <a:ext cx="5334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Review &amp; Submit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62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981200" y="2895600"/>
            <a:ext cx="49530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1600200"/>
            <a:ext cx="5924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667125" y="5867400"/>
            <a:ext cx="1219200" cy="2523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86000"/>
            <a:ext cx="6734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Approval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00150"/>
            <a:ext cx="88487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76200" y="5029200"/>
            <a:ext cx="4343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Approval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562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685800" y="2209800"/>
            <a:ext cx="38862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8009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3429000" y="5791200"/>
            <a:ext cx="32766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14400" y="1447800"/>
            <a:ext cx="64770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Approval Process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867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37719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429000" y="4572000"/>
            <a:ext cx="2438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Approval Process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057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124200" y="3352800"/>
            <a:ext cx="5257800" cy="1143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Confirmation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81063"/>
            <a:ext cx="8858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90600" y="152400"/>
            <a:ext cx="7239000" cy="6705600"/>
            <a:chOff x="1066800" y="152400"/>
            <a:chExt cx="7239000" cy="670560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152400"/>
              <a:ext cx="7239000" cy="393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3981893"/>
              <a:ext cx="7000336" cy="2876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5-Point Star 8"/>
          <p:cNvSpPr/>
          <p:nvPr/>
        </p:nvSpPr>
        <p:spPr bwMode="auto">
          <a:xfrm>
            <a:off x="1752600" y="3048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6248400" y="6096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3962400" y="24384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06400"/>
            <a:ext cx="6934200" cy="8890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Task Force Members</a:t>
            </a:r>
            <a:endParaRPr lang="en-US" sz="3600" dirty="0" smtClean="0"/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5029200" cy="4267200"/>
          </a:xfrm>
        </p:spPr>
        <p:txBody>
          <a:bodyPr/>
          <a:lstStyle/>
          <a:p>
            <a:r>
              <a:rPr lang="en-US" sz="2000" dirty="0" smtClean="0"/>
              <a:t>Lisa Baumann, Metropolitan</a:t>
            </a:r>
          </a:p>
          <a:p>
            <a:r>
              <a:rPr lang="en-US" sz="2000" dirty="0" smtClean="0"/>
              <a:t>Richard Hess, Colorado</a:t>
            </a:r>
          </a:p>
          <a:p>
            <a:r>
              <a:rPr lang="en-US" sz="2000" dirty="0" smtClean="0"/>
              <a:t>Emmett Hines, Gulf</a:t>
            </a:r>
          </a:p>
          <a:p>
            <a:r>
              <a:rPr lang="en-US" sz="2000" dirty="0" smtClean="0"/>
              <a:t>Anna Lea Matysek, National Office</a:t>
            </a:r>
          </a:p>
          <a:p>
            <a:r>
              <a:rPr lang="en-US" sz="2000" dirty="0" smtClean="0"/>
              <a:t>Jim Matysek, National Office, IT</a:t>
            </a:r>
          </a:p>
          <a:p>
            <a:r>
              <a:rPr lang="en-US" sz="2000" dirty="0" smtClean="0"/>
              <a:t>Steve Peterson, Pacific Northwest</a:t>
            </a:r>
          </a:p>
          <a:p>
            <a:r>
              <a:rPr lang="en-US" sz="2000" dirty="0" smtClean="0"/>
              <a:t>Jeanne </a:t>
            </a:r>
            <a:r>
              <a:rPr lang="en-US" sz="2000" dirty="0" smtClean="0"/>
              <a:t>Seidler, Wisconsin</a:t>
            </a:r>
          </a:p>
          <a:p>
            <a:r>
              <a:rPr lang="en-US" sz="2000" dirty="0" smtClean="0"/>
              <a:t>Luke Shaheen, National Office, IT</a:t>
            </a:r>
          </a:p>
          <a:p>
            <a:r>
              <a:rPr lang="en-US" sz="2000" dirty="0" smtClean="0"/>
              <a:t>Chris Stevenson, Virginia</a:t>
            </a:r>
          </a:p>
          <a:p>
            <a:r>
              <a:rPr lang="en-US" sz="2000" dirty="0" smtClean="0"/>
              <a:t>Ed </a:t>
            </a:r>
            <a:r>
              <a:rPr lang="en-US" sz="2000" dirty="0" smtClean="0"/>
              <a:t>Tsuzuki (Chair), New Jersey</a:t>
            </a:r>
          </a:p>
          <a:p>
            <a:r>
              <a:rPr lang="en-US" sz="2000" dirty="0" smtClean="0"/>
              <a:t>Mary Beth Windrath, Adirondack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Confirmation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81063"/>
            <a:ext cx="8858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 bwMode="auto">
          <a:xfrm>
            <a:off x="3810000" y="28194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Calendar of Events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81200" y="1066800"/>
            <a:ext cx="5486400" cy="5437822"/>
            <a:chOff x="0" y="871539"/>
            <a:chExt cx="5486400" cy="543782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71539"/>
              <a:ext cx="5486400" cy="296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10001"/>
              <a:ext cx="5486400" cy="249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 bwMode="auto">
          <a:xfrm>
            <a:off x="2819400" y="37338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6743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067050"/>
            <a:ext cx="57816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5105400" y="6172200"/>
            <a:ext cx="19812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952500"/>
            <a:ext cx="6705600" cy="5905500"/>
            <a:chOff x="2209800" y="952500"/>
            <a:chExt cx="6705600" cy="59055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952500"/>
              <a:ext cx="6705600" cy="590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1817029"/>
              <a:ext cx="1766888" cy="123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2B8866C9-8D94-4DB8-8C6D-6181181DC7A1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858000" cy="6858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End-to-End Event Management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3000" y="2446337"/>
            <a:ext cx="3086100" cy="1371600"/>
            <a:chOff x="720" y="1776"/>
            <a:chExt cx="1944" cy="864"/>
          </a:xfrm>
        </p:grpSpPr>
        <p:sp>
          <p:nvSpPr>
            <p:cNvPr id="7192" name="AutoShape 4"/>
            <p:cNvSpPr>
              <a:spLocks noChangeArrowheads="1"/>
            </p:cNvSpPr>
            <p:nvPr/>
          </p:nvSpPr>
          <p:spPr bwMode="auto">
            <a:xfrm>
              <a:off x="720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/>
                <a:t> Meet    Sanctions</a:t>
              </a:r>
            </a:p>
          </p:txBody>
        </p:sp>
        <p:sp>
          <p:nvSpPr>
            <p:cNvPr id="7193" name="AutoShape 5"/>
            <p:cNvSpPr>
              <a:spLocks noChangeArrowheads="1"/>
            </p:cNvSpPr>
            <p:nvPr/>
          </p:nvSpPr>
          <p:spPr bwMode="auto">
            <a:xfrm>
              <a:off x="1608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/>
                <a:t>  </a:t>
              </a:r>
              <a:r>
                <a:rPr lang="en-US" sz="2000" dirty="0"/>
                <a:t>Meet          Entry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72100" y="2446337"/>
            <a:ext cx="3086100" cy="1371600"/>
            <a:chOff x="3384" y="1776"/>
            <a:chExt cx="1944" cy="864"/>
          </a:xfrm>
        </p:grpSpPr>
        <p:sp>
          <p:nvSpPr>
            <p:cNvPr id="7190" name="AutoShape 6"/>
            <p:cNvSpPr>
              <a:spLocks noChangeArrowheads="1"/>
            </p:cNvSpPr>
            <p:nvPr/>
          </p:nvSpPr>
          <p:spPr bwMode="auto">
            <a:xfrm>
              <a:off x="4272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/>
                <a:t>Reporting</a:t>
              </a:r>
            </a:p>
          </p:txBody>
        </p:sp>
        <p:sp>
          <p:nvSpPr>
            <p:cNvPr id="7191" name="AutoShape 7"/>
            <p:cNvSpPr>
              <a:spLocks noChangeArrowheads="1"/>
            </p:cNvSpPr>
            <p:nvPr/>
          </p:nvSpPr>
          <p:spPr bwMode="auto">
            <a:xfrm>
              <a:off x="3384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/>
                <a:t>  </a:t>
              </a:r>
              <a:r>
                <a:rPr lang="en-US" sz="1600" dirty="0"/>
                <a:t>Meet Results</a:t>
              </a:r>
              <a:endParaRPr lang="en-US" sz="1800" dirty="0"/>
            </a:p>
          </p:txBody>
        </p:sp>
      </p:grp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62400" y="2446337"/>
            <a:ext cx="1676400" cy="1371600"/>
          </a:xfrm>
          <a:prstGeom prst="chevron">
            <a:avLst>
              <a:gd name="adj" fmla="val 305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  Meet 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66800" y="3970337"/>
            <a:ext cx="2819400" cy="990600"/>
            <a:chOff x="672" y="2736"/>
            <a:chExt cx="1776" cy="624"/>
          </a:xfrm>
        </p:grpSpPr>
        <p:sp>
          <p:nvSpPr>
            <p:cNvPr id="7188" name="AutoShape 9"/>
            <p:cNvSpPr>
              <a:spLocks noChangeArrowheads="1"/>
            </p:cNvSpPr>
            <p:nvPr/>
          </p:nvSpPr>
          <p:spPr bwMode="auto">
            <a:xfrm>
              <a:off x="672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Calendar of Events</a:t>
              </a:r>
            </a:p>
          </p:txBody>
        </p:sp>
        <p:sp>
          <p:nvSpPr>
            <p:cNvPr id="7189" name="AutoShape 11"/>
            <p:cNvSpPr>
              <a:spLocks noChangeArrowheads="1"/>
            </p:cNvSpPr>
            <p:nvPr/>
          </p:nvSpPr>
          <p:spPr bwMode="auto">
            <a:xfrm>
              <a:off x="1584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Pre-Meet Info</a:t>
              </a:r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962400" y="3970337"/>
            <a:ext cx="1371600" cy="990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Real-time Results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10200" y="3970337"/>
            <a:ext cx="2819400" cy="990600"/>
            <a:chOff x="3408" y="2736"/>
            <a:chExt cx="1776" cy="624"/>
          </a:xfrm>
        </p:grpSpPr>
        <p:sp>
          <p:nvSpPr>
            <p:cNvPr id="7186" name="AutoShape 13"/>
            <p:cNvSpPr>
              <a:spLocks noChangeArrowheads="1"/>
            </p:cNvSpPr>
            <p:nvPr/>
          </p:nvSpPr>
          <p:spPr bwMode="auto">
            <a:xfrm>
              <a:off x="3408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Meet Results Database</a:t>
              </a:r>
            </a:p>
          </p:txBody>
        </p:sp>
        <p:sp>
          <p:nvSpPr>
            <p:cNvPr id="7187" name="AutoShape 14"/>
            <p:cNvSpPr>
              <a:spLocks noChangeArrowheads="1"/>
            </p:cNvSpPr>
            <p:nvPr/>
          </p:nvSpPr>
          <p:spPr bwMode="auto">
            <a:xfrm>
              <a:off x="4320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dirty="0"/>
                <a:t>Top “N”;</a:t>
              </a:r>
            </a:p>
            <a:p>
              <a:pPr algn="ctr"/>
              <a:r>
                <a:rPr lang="en-US" sz="1800" dirty="0"/>
                <a:t>Individual Tracking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143000" y="1905000"/>
            <a:ext cx="2667000" cy="396875"/>
            <a:chOff x="720" y="1435"/>
            <a:chExt cx="1680" cy="250"/>
          </a:xfrm>
        </p:grpSpPr>
        <p:sp>
          <p:nvSpPr>
            <p:cNvPr id="7184" name="AutoShape 16"/>
            <p:cNvSpPr>
              <a:spLocks/>
            </p:cNvSpPr>
            <p:nvPr/>
          </p:nvSpPr>
          <p:spPr bwMode="auto">
            <a:xfrm rot="5400000">
              <a:off x="1500" y="720"/>
              <a:ext cx="120" cy="168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auto">
            <a:xfrm>
              <a:off x="1128" y="1435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Pre-Event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448300" y="1905000"/>
            <a:ext cx="2667000" cy="396875"/>
            <a:chOff x="3432" y="1435"/>
            <a:chExt cx="1680" cy="250"/>
          </a:xfrm>
        </p:grpSpPr>
        <p:sp>
          <p:nvSpPr>
            <p:cNvPr id="7182" name="AutoShape 17"/>
            <p:cNvSpPr>
              <a:spLocks/>
            </p:cNvSpPr>
            <p:nvPr/>
          </p:nvSpPr>
          <p:spPr bwMode="auto">
            <a:xfrm rot="5400000">
              <a:off x="4212" y="720"/>
              <a:ext cx="120" cy="168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3" name="Text Box 18"/>
            <p:cNvSpPr txBox="1">
              <a:spLocks noChangeArrowheads="1"/>
            </p:cNvSpPr>
            <p:nvPr/>
          </p:nvSpPr>
          <p:spPr bwMode="auto">
            <a:xfrm>
              <a:off x="3792" y="1435"/>
              <a:ext cx="96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Post-Event</a:t>
              </a: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685800" y="1905000"/>
            <a:ext cx="8001000" cy="42672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Integrated data from beginning to end</a:t>
            </a:r>
          </a:p>
          <a:p>
            <a:pPr algn="ctr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100% inclusion of participating membership</a:t>
            </a:r>
          </a:p>
          <a:p>
            <a:pPr algn="ctr" eaLnBrk="1" hangingPunct="1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Comprehensive and enhanced event calendar</a:t>
            </a:r>
          </a:p>
          <a:p>
            <a:pPr algn="ctr" eaLnBrk="1" hangingPunct="1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Greater consistency in sanctions process</a:t>
            </a:r>
          </a:p>
          <a:p>
            <a:pPr algn="ctr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Validation of USMS membership</a:t>
            </a:r>
          </a:p>
          <a:p>
            <a:pPr algn="ctr" eaLnBrk="1" hangingPunct="1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Improved visibility for all members and the national office</a:t>
            </a:r>
          </a:p>
          <a:p>
            <a:pPr algn="ctr"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Heightened awareness of, and compliance to, rules</a:t>
            </a:r>
          </a:p>
          <a:p>
            <a:pPr algn="ctr" eaLnBrk="1" hangingPunct="1">
              <a:spcAft>
                <a:spcPts val="1200"/>
              </a:spcAft>
              <a:buBlip>
                <a:blip r:embed="rId2"/>
              </a:buBlip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06400"/>
            <a:ext cx="6934200" cy="8890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Next Steps &amp; Opportunities</a:t>
            </a:r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Launch the new calendar of events/sanction request application</a:t>
            </a:r>
          </a:p>
          <a:p>
            <a:pPr lvl="1" eaLnBrk="1" hangingPunct="1"/>
            <a:r>
              <a:rPr lang="en-US" sz="1800" dirty="0" smtClean="0"/>
              <a:t>Announcement scheduled for 31-Jan-2012</a:t>
            </a:r>
          </a:p>
          <a:p>
            <a:pPr lvl="1" eaLnBrk="1" hangingPunct="1"/>
            <a:r>
              <a:rPr lang="en-US" sz="1800" dirty="0" smtClean="0"/>
              <a:t>Provide on-line tutorials</a:t>
            </a:r>
          </a:p>
          <a:p>
            <a:pPr lvl="1" eaLnBrk="1" hangingPunct="1"/>
            <a:r>
              <a:rPr lang="en-US" sz="1800" dirty="0" smtClean="0"/>
              <a:t>Offer one-on-one customer support, if requested</a:t>
            </a:r>
          </a:p>
          <a:p>
            <a:pPr eaLnBrk="1" hangingPunct="1"/>
            <a:r>
              <a:rPr lang="en-US" sz="2000" dirty="0" smtClean="0"/>
              <a:t>Leadership to encourage usage – especially within one’s LMSC</a:t>
            </a:r>
            <a:endParaRPr lang="en-US" sz="2200" dirty="0" smtClean="0"/>
          </a:p>
          <a:p>
            <a:pPr eaLnBrk="1" hangingPunct="1"/>
            <a:r>
              <a:rPr lang="en-US" sz="2000" dirty="0" smtClean="0"/>
              <a:t>Monitor</a:t>
            </a:r>
          </a:p>
          <a:p>
            <a:pPr lvl="1" eaLnBrk="1" hangingPunct="1"/>
            <a:r>
              <a:rPr lang="en-US" sz="1800" dirty="0" smtClean="0"/>
              <a:t>Track usage</a:t>
            </a:r>
          </a:p>
          <a:p>
            <a:pPr lvl="1" eaLnBrk="1" hangingPunct="1"/>
            <a:r>
              <a:rPr lang="en-US" sz="1800" dirty="0" smtClean="0"/>
              <a:t>Follow-up with inactive LMSCs; provide support as needed</a:t>
            </a:r>
          </a:p>
          <a:p>
            <a:pPr lvl="1" eaLnBrk="1" hangingPunct="1"/>
            <a:r>
              <a:rPr lang="en-US" sz="1800" dirty="0" smtClean="0"/>
              <a:t>Gather feedback from users</a:t>
            </a:r>
          </a:p>
          <a:p>
            <a:pPr eaLnBrk="1" hangingPunct="1"/>
            <a:r>
              <a:rPr lang="en-US" sz="2000" dirty="0" smtClean="0"/>
              <a:t>Plan for Phase 2</a:t>
            </a:r>
          </a:p>
          <a:p>
            <a:pPr lvl="1" eaLnBrk="1" hangingPunct="1"/>
            <a:r>
              <a:rPr lang="en-US" sz="1800" dirty="0" smtClean="0"/>
              <a:t>Add ability to include postal and open water events results</a:t>
            </a:r>
          </a:p>
          <a:p>
            <a:pPr lvl="1" eaLnBrk="1" hangingPunct="1"/>
            <a:r>
              <a:rPr lang="en-US" sz="1800" dirty="0" smtClean="0"/>
              <a:t>Implement open water point and ranking system</a:t>
            </a:r>
          </a:p>
          <a:p>
            <a:pPr lvl="1" eaLnBrk="1" hangingPunct="1"/>
            <a:r>
              <a:rPr lang="en-US" sz="1800" dirty="0" smtClean="0"/>
              <a:t>Incorporate record recognition into results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63A06-D2DE-4E86-B896-BFF3357CC4BC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3200"/>
            <a:ext cx="67818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06400"/>
            <a:ext cx="6934200" cy="8890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Agenda</a:t>
            </a:r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  <a:p>
            <a:pPr eaLnBrk="1" hangingPunct="1"/>
            <a:r>
              <a:rPr lang="en-US" dirty="0" smtClean="0"/>
              <a:t>Status</a:t>
            </a:r>
          </a:p>
          <a:p>
            <a:pPr eaLnBrk="1" hangingPunct="1"/>
            <a:r>
              <a:rPr lang="en-US" dirty="0" smtClean="0"/>
              <a:t>Demo</a:t>
            </a:r>
          </a:p>
          <a:p>
            <a:pPr eaLnBrk="1" hangingPunct="1"/>
            <a:r>
              <a:rPr lang="en-US" dirty="0" smtClean="0"/>
              <a:t>Next Steps and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fld id="{2B8866C9-8D94-4DB8-8C6D-6181181DC7A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6858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Overview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5410200"/>
            <a:ext cx="7924800" cy="1295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Data is tied together</a:t>
            </a:r>
          </a:p>
          <a:p>
            <a:pPr eaLnBrk="1" hangingPunct="1"/>
            <a:r>
              <a:rPr lang="en-US" sz="2000" dirty="0" smtClean="0"/>
              <a:t>Connected to membership database</a:t>
            </a:r>
          </a:p>
          <a:p>
            <a:pPr eaLnBrk="1" hangingPunct="1"/>
            <a:r>
              <a:rPr lang="en-US" sz="2000" dirty="0" smtClean="0"/>
              <a:t>Complete visibility for all members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3000" y="2667000"/>
            <a:ext cx="3086100" cy="1371600"/>
            <a:chOff x="720" y="1776"/>
            <a:chExt cx="1944" cy="864"/>
          </a:xfrm>
        </p:grpSpPr>
        <p:sp>
          <p:nvSpPr>
            <p:cNvPr id="7192" name="AutoShape 4"/>
            <p:cNvSpPr>
              <a:spLocks noChangeArrowheads="1"/>
            </p:cNvSpPr>
            <p:nvPr/>
          </p:nvSpPr>
          <p:spPr bwMode="auto">
            <a:xfrm>
              <a:off x="720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/>
                <a:t> Meet    Sanctions</a:t>
              </a:r>
            </a:p>
          </p:txBody>
        </p:sp>
        <p:sp>
          <p:nvSpPr>
            <p:cNvPr id="7193" name="AutoShape 5"/>
            <p:cNvSpPr>
              <a:spLocks noChangeArrowheads="1"/>
            </p:cNvSpPr>
            <p:nvPr/>
          </p:nvSpPr>
          <p:spPr bwMode="auto">
            <a:xfrm>
              <a:off x="1608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/>
                <a:t>  </a:t>
              </a:r>
              <a:r>
                <a:rPr lang="en-US" sz="2000" dirty="0"/>
                <a:t>Meet          Entry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372100" y="2667000"/>
            <a:ext cx="3086100" cy="1371600"/>
            <a:chOff x="3384" y="1776"/>
            <a:chExt cx="1944" cy="864"/>
          </a:xfrm>
        </p:grpSpPr>
        <p:sp>
          <p:nvSpPr>
            <p:cNvPr id="7190" name="AutoShape 6"/>
            <p:cNvSpPr>
              <a:spLocks noChangeArrowheads="1"/>
            </p:cNvSpPr>
            <p:nvPr/>
          </p:nvSpPr>
          <p:spPr bwMode="auto">
            <a:xfrm>
              <a:off x="4272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 dirty="0"/>
                <a:t>Reporting</a:t>
              </a:r>
            </a:p>
          </p:txBody>
        </p:sp>
        <p:sp>
          <p:nvSpPr>
            <p:cNvPr id="7191" name="AutoShape 7"/>
            <p:cNvSpPr>
              <a:spLocks noChangeArrowheads="1"/>
            </p:cNvSpPr>
            <p:nvPr/>
          </p:nvSpPr>
          <p:spPr bwMode="auto">
            <a:xfrm>
              <a:off x="3384" y="1776"/>
              <a:ext cx="1056" cy="864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/>
                <a:t>  </a:t>
              </a:r>
              <a:r>
                <a:rPr lang="en-US" sz="1600" dirty="0"/>
                <a:t>Meet Results</a:t>
              </a:r>
              <a:endParaRPr lang="en-US" sz="1800" dirty="0"/>
            </a:p>
          </p:txBody>
        </p:sp>
      </p:grp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62400" y="2667000"/>
            <a:ext cx="1676400" cy="1371600"/>
          </a:xfrm>
          <a:prstGeom prst="chevron">
            <a:avLst>
              <a:gd name="adj" fmla="val 305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  Meet 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66800" y="4191000"/>
            <a:ext cx="2819400" cy="990600"/>
            <a:chOff x="672" y="2736"/>
            <a:chExt cx="1776" cy="624"/>
          </a:xfrm>
        </p:grpSpPr>
        <p:sp>
          <p:nvSpPr>
            <p:cNvPr id="7188" name="AutoShape 9"/>
            <p:cNvSpPr>
              <a:spLocks noChangeArrowheads="1"/>
            </p:cNvSpPr>
            <p:nvPr/>
          </p:nvSpPr>
          <p:spPr bwMode="auto">
            <a:xfrm>
              <a:off x="672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Calendar of Events</a:t>
              </a:r>
            </a:p>
          </p:txBody>
        </p:sp>
        <p:sp>
          <p:nvSpPr>
            <p:cNvPr id="7189" name="AutoShape 11"/>
            <p:cNvSpPr>
              <a:spLocks noChangeArrowheads="1"/>
            </p:cNvSpPr>
            <p:nvPr/>
          </p:nvSpPr>
          <p:spPr bwMode="auto">
            <a:xfrm>
              <a:off x="1584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Pre-Meet Info</a:t>
              </a:r>
            </a:p>
          </p:txBody>
        </p:sp>
      </p:grp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3962400" y="4191000"/>
            <a:ext cx="1371600" cy="990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Real-time Results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10200" y="4191000"/>
            <a:ext cx="2819400" cy="990600"/>
            <a:chOff x="3408" y="2736"/>
            <a:chExt cx="1776" cy="624"/>
          </a:xfrm>
        </p:grpSpPr>
        <p:sp>
          <p:nvSpPr>
            <p:cNvPr id="7186" name="AutoShape 13"/>
            <p:cNvSpPr>
              <a:spLocks noChangeArrowheads="1"/>
            </p:cNvSpPr>
            <p:nvPr/>
          </p:nvSpPr>
          <p:spPr bwMode="auto">
            <a:xfrm>
              <a:off x="3408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/>
                <a:t>Meet Results Database</a:t>
              </a:r>
            </a:p>
          </p:txBody>
        </p:sp>
        <p:sp>
          <p:nvSpPr>
            <p:cNvPr id="7187" name="AutoShape 14"/>
            <p:cNvSpPr>
              <a:spLocks noChangeArrowheads="1"/>
            </p:cNvSpPr>
            <p:nvPr/>
          </p:nvSpPr>
          <p:spPr bwMode="auto">
            <a:xfrm>
              <a:off x="4320" y="2736"/>
              <a:ext cx="864" cy="62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dirty="0"/>
                <a:t>Top “N”;</a:t>
              </a:r>
            </a:p>
            <a:p>
              <a:pPr algn="ctr"/>
              <a:r>
                <a:rPr lang="en-US" sz="1800" dirty="0"/>
                <a:t>Individual Tracking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143000" y="2125663"/>
            <a:ext cx="2667000" cy="396875"/>
            <a:chOff x="720" y="1435"/>
            <a:chExt cx="1680" cy="250"/>
          </a:xfrm>
        </p:grpSpPr>
        <p:sp>
          <p:nvSpPr>
            <p:cNvPr id="7184" name="AutoShape 16"/>
            <p:cNvSpPr>
              <a:spLocks/>
            </p:cNvSpPr>
            <p:nvPr/>
          </p:nvSpPr>
          <p:spPr bwMode="auto">
            <a:xfrm rot="5400000">
              <a:off x="1500" y="720"/>
              <a:ext cx="120" cy="168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auto">
            <a:xfrm>
              <a:off x="1128" y="1435"/>
              <a:ext cx="8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Pre-Event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448300" y="2125663"/>
            <a:ext cx="2667000" cy="396875"/>
            <a:chOff x="3432" y="1435"/>
            <a:chExt cx="1680" cy="250"/>
          </a:xfrm>
        </p:grpSpPr>
        <p:sp>
          <p:nvSpPr>
            <p:cNvPr id="7182" name="AutoShape 17"/>
            <p:cNvSpPr>
              <a:spLocks/>
            </p:cNvSpPr>
            <p:nvPr/>
          </p:nvSpPr>
          <p:spPr bwMode="auto">
            <a:xfrm rot="5400000">
              <a:off x="4212" y="720"/>
              <a:ext cx="120" cy="1680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3" name="Text Box 18"/>
            <p:cNvSpPr txBox="1">
              <a:spLocks noChangeArrowheads="1"/>
            </p:cNvSpPr>
            <p:nvPr/>
          </p:nvSpPr>
          <p:spPr bwMode="auto">
            <a:xfrm>
              <a:off x="3792" y="1435"/>
              <a:ext cx="96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/>
                <a:t>Post-Event</a:t>
              </a:r>
            </a:p>
          </p:txBody>
        </p:sp>
      </p:grpSp>
      <p:sp>
        <p:nvSpPr>
          <p:cNvPr id="7181" name="Rectangle 1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/>
              <a:t>All web support services for USMS events - from beginning to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4" grpId="0" animBg="1" autoUpdateAnimBg="0"/>
      <p:bldP spid="4506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fld id="{2B8866C9-8D94-4DB8-8C6D-6181181DC7A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6096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Status</a:t>
            </a:r>
          </a:p>
        </p:txBody>
      </p:sp>
      <p:sp>
        <p:nvSpPr>
          <p:cNvPr id="31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 and Operational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Event results upload for pool meets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Swimmer validation in event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Event rankings for pool events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 ten file generation by LMSC (individual and relay)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On-line training tutorials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18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1800" kern="0" dirty="0" smtClean="0">
                <a:latin typeface="+mn-lt"/>
              </a:rPr>
              <a:t>Web service for event entry member validation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</a:t>
            </a:r>
            <a:r>
              <a:rPr lang="en-US" sz="1800" kern="0" dirty="0" smtClean="0">
                <a:latin typeface="+mn-lt"/>
              </a:rPr>
              <a:t>b service for member results lookup for event entry seed times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Event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entry services through three sources (Club Assistant, USMS for nationals, Rick Osterberg for NE)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962400" y="1997075"/>
            <a:ext cx="1676400" cy="533400"/>
          </a:xfrm>
          <a:prstGeom prst="chevron">
            <a:avLst>
              <a:gd name="adj" fmla="val 305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 </a:t>
            </a:r>
            <a:r>
              <a:rPr lang="en-US" sz="1400" b="1" dirty="0"/>
              <a:t> </a:t>
            </a:r>
            <a:r>
              <a:rPr lang="en-US" sz="1400" b="1" dirty="0" smtClean="0"/>
              <a:t>Event</a:t>
            </a:r>
            <a:endParaRPr lang="en-US" sz="1400" b="1" dirty="0"/>
          </a:p>
        </p:txBody>
      </p:sp>
      <p:grpSp>
        <p:nvGrpSpPr>
          <p:cNvPr id="37" name="Group 29"/>
          <p:cNvGrpSpPr/>
          <p:nvPr/>
        </p:nvGrpSpPr>
        <p:grpSpPr>
          <a:xfrm>
            <a:off x="1143000" y="1524000"/>
            <a:ext cx="3086100" cy="1006475"/>
            <a:chOff x="1143000" y="1584325"/>
            <a:chExt cx="3086100" cy="1006475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11430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Calendar / Sanction</a:t>
              </a:r>
              <a:endParaRPr lang="en-US" sz="1400" dirty="0"/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25527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Entry</a:t>
              </a:r>
              <a:endParaRPr lang="en-US" sz="1400" dirty="0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1143000" y="1584325"/>
              <a:ext cx="2667000" cy="396875"/>
              <a:chOff x="720" y="1435"/>
              <a:chExt cx="1680" cy="250"/>
            </a:xfrm>
          </p:grpSpPr>
          <p:sp>
            <p:nvSpPr>
              <p:cNvPr id="41" name="AutoShape 16"/>
              <p:cNvSpPr>
                <a:spLocks/>
              </p:cNvSpPr>
              <p:nvPr/>
            </p:nvSpPr>
            <p:spPr bwMode="auto">
              <a:xfrm rot="5400000">
                <a:off x="1500" y="720"/>
                <a:ext cx="120" cy="1680"/>
              </a:xfrm>
              <a:prstGeom prst="leftBrace">
                <a:avLst>
                  <a:gd name="adj1" fmla="val 1166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>
                <a:off x="1128" y="1435"/>
                <a:ext cx="86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Pre-Event</a:t>
                </a:r>
              </a:p>
            </p:txBody>
          </p:sp>
        </p:grpSp>
      </p:grpSp>
      <p:grpSp>
        <p:nvGrpSpPr>
          <p:cNvPr id="43" name="Group 28"/>
          <p:cNvGrpSpPr/>
          <p:nvPr/>
        </p:nvGrpSpPr>
        <p:grpSpPr>
          <a:xfrm>
            <a:off x="5372100" y="1524000"/>
            <a:ext cx="3086100" cy="1006475"/>
            <a:chOff x="5372100" y="1584325"/>
            <a:chExt cx="3086100" cy="1006475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67818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Reporting</a:t>
              </a:r>
              <a:endParaRPr lang="en-US" sz="1200" dirty="0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>
              <a:off x="53721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Results</a:t>
              </a:r>
              <a:endParaRPr lang="en-US" sz="1400" dirty="0"/>
            </a:p>
          </p:txBody>
        </p:sp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5448300" y="1584325"/>
              <a:ext cx="2667000" cy="396875"/>
              <a:chOff x="3432" y="1435"/>
              <a:chExt cx="1680" cy="250"/>
            </a:xfrm>
          </p:grpSpPr>
          <p:sp>
            <p:nvSpPr>
              <p:cNvPr id="47" name="AutoShape 17"/>
              <p:cNvSpPr>
                <a:spLocks/>
              </p:cNvSpPr>
              <p:nvPr/>
            </p:nvSpPr>
            <p:spPr bwMode="auto">
              <a:xfrm rot="5400000">
                <a:off x="4212" y="720"/>
                <a:ext cx="120" cy="1680"/>
              </a:xfrm>
              <a:prstGeom prst="leftBrace">
                <a:avLst>
                  <a:gd name="adj1" fmla="val 1166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3792" y="1435"/>
                <a:ext cx="96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Post-Event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noFill/>
        </p:spPr>
        <p:txBody>
          <a:bodyPr/>
          <a:lstStyle/>
          <a:p>
            <a:fld id="{2B8866C9-8D94-4DB8-8C6D-6181181DC7A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6096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Status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62400" y="1997075"/>
            <a:ext cx="1676400" cy="533400"/>
          </a:xfrm>
          <a:prstGeom prst="chevron">
            <a:avLst>
              <a:gd name="adj" fmla="val 305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 </a:t>
            </a:r>
            <a:r>
              <a:rPr lang="en-US" sz="1400" b="1" dirty="0"/>
              <a:t> </a:t>
            </a:r>
            <a:r>
              <a:rPr lang="en-US" sz="1400" b="1" dirty="0" smtClean="0"/>
              <a:t>Event</a:t>
            </a:r>
            <a:endParaRPr lang="en-US" sz="1400" b="1" dirty="0"/>
          </a:p>
        </p:txBody>
      </p:sp>
      <p:grpSp>
        <p:nvGrpSpPr>
          <p:cNvPr id="2" name="Group 29"/>
          <p:cNvGrpSpPr/>
          <p:nvPr/>
        </p:nvGrpSpPr>
        <p:grpSpPr>
          <a:xfrm>
            <a:off x="1143000" y="1524000"/>
            <a:ext cx="3086100" cy="1006475"/>
            <a:chOff x="1143000" y="1584325"/>
            <a:chExt cx="3086100" cy="1006475"/>
          </a:xfrm>
        </p:grpSpPr>
        <p:sp>
          <p:nvSpPr>
            <p:cNvPr id="7192" name="AutoShape 4"/>
            <p:cNvSpPr>
              <a:spLocks noChangeArrowheads="1"/>
            </p:cNvSpPr>
            <p:nvPr/>
          </p:nvSpPr>
          <p:spPr bwMode="auto">
            <a:xfrm>
              <a:off x="11430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Calendar / Sanction</a:t>
              </a:r>
              <a:endParaRPr lang="en-US" sz="1400" dirty="0"/>
            </a:p>
          </p:txBody>
        </p:sp>
        <p:sp>
          <p:nvSpPr>
            <p:cNvPr id="7193" name="AutoShape 5"/>
            <p:cNvSpPr>
              <a:spLocks noChangeArrowheads="1"/>
            </p:cNvSpPr>
            <p:nvPr/>
          </p:nvSpPr>
          <p:spPr bwMode="auto">
            <a:xfrm>
              <a:off x="25527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Entry</a:t>
              </a:r>
              <a:endParaRPr lang="en-US" sz="1400" dirty="0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143000" y="1584325"/>
              <a:ext cx="2667000" cy="396875"/>
              <a:chOff x="720" y="1435"/>
              <a:chExt cx="1680" cy="250"/>
            </a:xfrm>
          </p:grpSpPr>
          <p:sp>
            <p:nvSpPr>
              <p:cNvPr id="7184" name="AutoShape 16"/>
              <p:cNvSpPr>
                <a:spLocks/>
              </p:cNvSpPr>
              <p:nvPr/>
            </p:nvSpPr>
            <p:spPr bwMode="auto">
              <a:xfrm rot="5400000">
                <a:off x="1500" y="720"/>
                <a:ext cx="120" cy="1680"/>
              </a:xfrm>
              <a:prstGeom prst="leftBrace">
                <a:avLst>
                  <a:gd name="adj1" fmla="val 1166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5" name="Text Box 15"/>
              <p:cNvSpPr txBox="1">
                <a:spLocks noChangeArrowheads="1"/>
              </p:cNvSpPr>
              <p:nvPr/>
            </p:nvSpPr>
            <p:spPr bwMode="auto">
              <a:xfrm>
                <a:off x="1128" y="1435"/>
                <a:ext cx="86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Pre-Event</a:t>
                </a:r>
              </a:p>
            </p:txBody>
          </p:sp>
        </p:grpSp>
      </p:grpSp>
      <p:grpSp>
        <p:nvGrpSpPr>
          <p:cNvPr id="4" name="Group 28"/>
          <p:cNvGrpSpPr/>
          <p:nvPr/>
        </p:nvGrpSpPr>
        <p:grpSpPr>
          <a:xfrm>
            <a:off x="5372100" y="1524000"/>
            <a:ext cx="3086100" cy="1006475"/>
            <a:chOff x="5372100" y="1584325"/>
            <a:chExt cx="3086100" cy="1006475"/>
          </a:xfrm>
        </p:grpSpPr>
        <p:sp>
          <p:nvSpPr>
            <p:cNvPr id="7190" name="AutoShape 6"/>
            <p:cNvSpPr>
              <a:spLocks noChangeArrowheads="1"/>
            </p:cNvSpPr>
            <p:nvPr/>
          </p:nvSpPr>
          <p:spPr bwMode="auto">
            <a:xfrm>
              <a:off x="67818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Reporting</a:t>
              </a:r>
              <a:endParaRPr lang="en-US" sz="1200" dirty="0"/>
            </a:p>
          </p:txBody>
        </p:sp>
        <p:sp>
          <p:nvSpPr>
            <p:cNvPr id="7191" name="AutoShape 7"/>
            <p:cNvSpPr>
              <a:spLocks noChangeArrowheads="1"/>
            </p:cNvSpPr>
            <p:nvPr/>
          </p:nvSpPr>
          <p:spPr bwMode="auto">
            <a:xfrm>
              <a:off x="5372100" y="2057400"/>
              <a:ext cx="1676400" cy="533400"/>
            </a:xfrm>
            <a:prstGeom prst="chevron">
              <a:avLst>
                <a:gd name="adj" fmla="val 3055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dirty="0" smtClean="0"/>
                <a:t>Results</a:t>
              </a:r>
              <a:endParaRPr lang="en-US" sz="1400" dirty="0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5448300" y="1584325"/>
              <a:ext cx="2667000" cy="396875"/>
              <a:chOff x="3432" y="1435"/>
              <a:chExt cx="1680" cy="250"/>
            </a:xfrm>
          </p:grpSpPr>
          <p:sp>
            <p:nvSpPr>
              <p:cNvPr id="7182" name="AutoShape 17"/>
              <p:cNvSpPr>
                <a:spLocks/>
              </p:cNvSpPr>
              <p:nvPr/>
            </p:nvSpPr>
            <p:spPr bwMode="auto">
              <a:xfrm rot="5400000">
                <a:off x="4212" y="720"/>
                <a:ext cx="120" cy="1680"/>
              </a:xfrm>
              <a:prstGeom prst="leftBrace">
                <a:avLst>
                  <a:gd name="adj1" fmla="val 1166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3" name="Text Box 18"/>
              <p:cNvSpPr txBox="1">
                <a:spLocks noChangeArrowheads="1"/>
              </p:cNvSpPr>
              <p:nvPr/>
            </p:nvSpPr>
            <p:spPr bwMode="auto">
              <a:xfrm>
                <a:off x="3792" y="1435"/>
                <a:ext cx="96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dirty="0"/>
                  <a:t>Post-Event</a:t>
                </a:r>
              </a:p>
            </p:txBody>
          </p:sp>
        </p:grpSp>
      </p:grpSp>
      <p:sp>
        <p:nvSpPr>
          <p:cNvPr id="3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38200" y="26670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ts val="20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Completed and ready to launch</a:t>
            </a: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Enhanced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calendar of events display and search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Sanction/Recognition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request</a:t>
            </a:r>
          </a:p>
          <a:p>
            <a:pPr marL="1200150" lvl="2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800" kern="0" baseline="0" dirty="0" smtClean="0">
                <a:latin typeface="+mn-lt"/>
              </a:rPr>
              <a:t>Pool (Meets)</a:t>
            </a:r>
          </a:p>
          <a:p>
            <a:pPr marL="1200150" lvl="2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Open Water</a:t>
            </a:r>
          </a:p>
          <a:p>
            <a:pPr marL="1200150" lvl="2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800" kern="0" baseline="0" dirty="0" smtClean="0">
                <a:latin typeface="+mn-lt"/>
              </a:rPr>
              <a:t>Other</a:t>
            </a:r>
          </a:p>
          <a:p>
            <a:pPr marL="742950" lvl="1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Local (LMSC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Sanctions Chair) approvals</a:t>
            </a:r>
          </a:p>
          <a:p>
            <a:pPr marL="1200150" lvl="2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800" kern="0" baseline="0" dirty="0" smtClean="0">
                <a:latin typeface="+mn-lt"/>
              </a:rPr>
              <a:t>Email</a:t>
            </a:r>
            <a:r>
              <a:rPr lang="en-US" sz="1800" kern="0" dirty="0" smtClean="0">
                <a:latin typeface="+mn-lt"/>
              </a:rPr>
              <a:t> notifications</a:t>
            </a:r>
          </a:p>
          <a:p>
            <a:pPr marL="742950" lvl="1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Training Tutorials</a:t>
            </a:r>
          </a:p>
          <a:p>
            <a:pPr marL="742950" lvl="1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endParaRPr lang="en-US" sz="1800" kern="0" dirty="0" smtClean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800" kern="0" dirty="0" smtClean="0">
                <a:latin typeface="+mn-lt"/>
              </a:rPr>
              <a:t>Event entry services from Active.com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Demo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001793"/>
            <a:ext cx="8724900" cy="585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2514600" y="2514600"/>
            <a:ext cx="39624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057400" y="1676400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4600" y="3200400"/>
            <a:ext cx="39624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09800" y="3810000"/>
            <a:ext cx="4419600" cy="838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676400" y="4572000"/>
            <a:ext cx="23622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Event Info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36193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5237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D1B78B-90BF-4A3F-9B24-4E4F73663EC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934200" cy="457200"/>
          </a:xfrm>
        </p:spPr>
        <p:txBody>
          <a:bodyPr/>
          <a:lstStyle/>
          <a:p>
            <a:pPr algn="r" eaLnBrk="1" hangingPunct="1"/>
            <a:r>
              <a:rPr lang="en-US" sz="3600" dirty="0" smtClean="0"/>
              <a:t>Event Info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209800" y="304800"/>
            <a:ext cx="4681611" cy="6270420"/>
            <a:chOff x="1509714" y="190500"/>
            <a:chExt cx="4681611" cy="62704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714" y="190500"/>
              <a:ext cx="4374696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4724400"/>
              <a:ext cx="4667325" cy="1736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Oval 8"/>
          <p:cNvSpPr/>
          <p:nvPr/>
        </p:nvSpPr>
        <p:spPr bwMode="auto">
          <a:xfrm>
            <a:off x="3386211" y="6248400"/>
            <a:ext cx="1905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1876425"/>
            <a:ext cx="6048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4062412" y="3048000"/>
            <a:ext cx="1905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10166</TotalTime>
  <Words>481</Words>
  <Application>Microsoft Office PowerPoint</Application>
  <PresentationFormat>On-screen Show (4:3)</PresentationFormat>
  <Paragraphs>152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Blueprint</vt:lpstr>
      <vt:lpstr>End-to-End Event Management (E2EEM)</vt:lpstr>
      <vt:lpstr>Task Force Members</vt:lpstr>
      <vt:lpstr>Agenda</vt:lpstr>
      <vt:lpstr>Overview</vt:lpstr>
      <vt:lpstr>Status</vt:lpstr>
      <vt:lpstr>Status</vt:lpstr>
      <vt:lpstr>Demo</vt:lpstr>
      <vt:lpstr>Event Info</vt:lpstr>
      <vt:lpstr>Event Info</vt:lpstr>
      <vt:lpstr>Contact Info</vt:lpstr>
      <vt:lpstr>Venue Info</vt:lpstr>
      <vt:lpstr>Entry Info</vt:lpstr>
      <vt:lpstr>Review &amp; Submit</vt:lpstr>
      <vt:lpstr>Review &amp; Submit</vt:lpstr>
      <vt:lpstr>Approval Process</vt:lpstr>
      <vt:lpstr>Approval Process</vt:lpstr>
      <vt:lpstr>Approval Process</vt:lpstr>
      <vt:lpstr>Approval Process</vt:lpstr>
      <vt:lpstr>Confirmation</vt:lpstr>
      <vt:lpstr>Confirmation</vt:lpstr>
      <vt:lpstr>Calendar of Events</vt:lpstr>
      <vt:lpstr>End-to-End Event Management</vt:lpstr>
      <vt:lpstr>Next Steps &amp; Opportunities</vt:lpstr>
      <vt:lpstr>Thank you!</vt:lpstr>
    </vt:vector>
  </TitlesOfParts>
  <Company>Johnson &amp; Johnson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Tsuzuki</dc:creator>
  <cp:lastModifiedBy>etsuzuk</cp:lastModifiedBy>
  <cp:revision>299</cp:revision>
  <dcterms:created xsi:type="dcterms:W3CDTF">2004-09-02T01:14:32Z</dcterms:created>
  <dcterms:modified xsi:type="dcterms:W3CDTF">2012-01-30T02:37:05Z</dcterms:modified>
</cp:coreProperties>
</file>